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3" r:id="rId3"/>
    <p:sldId id="345" r:id="rId4"/>
    <p:sldId id="346" r:id="rId5"/>
    <p:sldId id="338" r:id="rId6"/>
    <p:sldId id="329" r:id="rId7"/>
    <p:sldId id="344" r:id="rId8"/>
    <p:sldId id="350" r:id="rId9"/>
    <p:sldId id="351" r:id="rId10"/>
    <p:sldId id="352" r:id="rId11"/>
    <p:sldId id="35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21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Лекция №3:Логика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принятия решений</a:t>
            </a:r>
            <a:endParaRPr lang="ru-RU" sz="3200" dirty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  Третий этап:</a:t>
            </a:r>
            <a:b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создание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и анализ проектов управленческих действий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Содержание этапа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Пример этапа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Вариант управленческих действий</a:t>
            </a:r>
          </a:p>
          <a:p>
            <a:r>
              <a:rPr lang="ru-RU" dirty="0" smtClean="0">
                <a:latin typeface="Comic Sans MS" pitchFamily="66" charset="0"/>
              </a:rPr>
              <a:t>( вырабатывается три, из которых потом выбирается оптимальный)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Конечное состояние – </a:t>
            </a:r>
            <a:r>
              <a:rPr lang="ru-RU" dirty="0" smtClean="0">
                <a:latin typeface="Comic Sans MS" pitchFamily="66" charset="0"/>
              </a:rPr>
              <a:t>выбранный вариант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Оценка: </a:t>
            </a:r>
            <a:r>
              <a:rPr lang="ru-RU" dirty="0" smtClean="0">
                <a:latin typeface="Comic Sans MS" pitchFamily="66" charset="0"/>
              </a:rPr>
              <a:t>каждый из </a:t>
            </a:r>
            <a:r>
              <a:rPr lang="ru-RU" dirty="0" err="1" smtClean="0">
                <a:latin typeface="Comic Sans MS" pitchFamily="66" charset="0"/>
              </a:rPr>
              <a:t>варинатов</a:t>
            </a:r>
            <a:r>
              <a:rPr lang="ru-RU" dirty="0" smtClean="0">
                <a:latin typeface="Comic Sans MS" pitchFamily="66" charset="0"/>
              </a:rPr>
              <a:t> необходимо оценить по вероятности успеха и степени риска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>Вариант управленческих </a:t>
            </a: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>действий: </a:t>
            </a:r>
            <a:r>
              <a:rPr lang="ru-RU" sz="1800" dirty="0" smtClean="0">
                <a:latin typeface="Comic Sans MS" pitchFamily="66" charset="0"/>
              </a:rPr>
              <a:t>написать биографию, художественное произведение либо документальный роман по мотивам реальных событий</a:t>
            </a:r>
            <a:endParaRPr lang="ru-RU" sz="1800" dirty="0" smtClean="0">
              <a:latin typeface="Comic Sans MS" pitchFamily="66" charset="0"/>
            </a:endParaRPr>
          </a:p>
          <a:p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>Конечное состояние: </a:t>
            </a:r>
            <a:r>
              <a:rPr lang="ru-RU" sz="1800" dirty="0" smtClean="0">
                <a:latin typeface="Comic Sans MS" pitchFamily="66" charset="0"/>
              </a:rPr>
              <a:t>выбираем </a:t>
            </a:r>
            <a:r>
              <a:rPr lang="ru-RU" sz="1800" dirty="0" err="1" smtClean="0">
                <a:latin typeface="Comic Sans MS" pitchFamily="66" charset="0"/>
              </a:rPr>
              <a:t>док.роман</a:t>
            </a:r>
            <a:r>
              <a:rPr lang="ru-RU" sz="1800" dirty="0" smtClean="0">
                <a:latin typeface="Comic Sans MS" pitchFamily="66" charset="0"/>
              </a:rPr>
              <a:t>:</a:t>
            </a:r>
            <a:endParaRPr lang="ru-RU" sz="1800" dirty="0" smtClean="0">
              <a:latin typeface="Comic Sans MS" pitchFamily="66" charset="0"/>
            </a:endParaRPr>
          </a:p>
          <a:p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>Оценка: </a:t>
            </a:r>
            <a:r>
              <a:rPr lang="ru-RU" sz="1800" dirty="0" smtClean="0">
                <a:latin typeface="Comic Sans MS" pitchFamily="66" charset="0"/>
              </a:rPr>
              <a:t>художественных произведений на рынке много, знаменитость вряд ли захочет, чтобы </a:t>
            </a:r>
            <a:r>
              <a:rPr lang="ru-RU" sz="1800" dirty="0" err="1" smtClean="0">
                <a:latin typeface="Comic Sans MS" pitchFamily="66" charset="0"/>
              </a:rPr>
              <a:t>его-её</a:t>
            </a:r>
            <a:r>
              <a:rPr lang="ru-RU" sz="1800" dirty="0" smtClean="0">
                <a:latin typeface="Comic Sans MS" pitchFamily="66" charset="0"/>
              </a:rPr>
              <a:t> биографию писал неизвестный автор</a:t>
            </a:r>
            <a:endParaRPr lang="ru-RU" sz="1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Comic Sans MS" pitchFamily="66" charset="0"/>
              </a:rPr>
              <a:t>Четвёртый этап: проект решения</a:t>
            </a:r>
            <a:endParaRPr lang="ru-RU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Содержание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этапа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Пример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этапа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Составляется пошаговый алгоритм принятия решения, в котором обобщается вся информация, полученная на предыдущих этапах.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>
                <a:latin typeface="Comic Sans MS" pitchFamily="66" charset="0"/>
              </a:rPr>
              <a:t>1. Проведение маркетингового исследования для анализа аудитории</a:t>
            </a:r>
          </a:p>
          <a:p>
            <a:r>
              <a:rPr lang="ru-RU" sz="1600" dirty="0" smtClean="0">
                <a:latin typeface="Comic Sans MS" pitchFamily="66" charset="0"/>
              </a:rPr>
              <a:t>2.Выбор темы (историческое событие прошлого, либо недавно произошедшее)</a:t>
            </a:r>
          </a:p>
          <a:p>
            <a:r>
              <a:rPr lang="ru-RU" sz="1600" dirty="0" smtClean="0">
                <a:latin typeface="Comic Sans MS" pitchFamily="66" charset="0"/>
              </a:rPr>
              <a:t>3. Работа в архивах и согласование юридических аспектов (в том случае, если свидетели и участники исторического события живут в настоящее время)</a:t>
            </a:r>
          </a:p>
          <a:p>
            <a:r>
              <a:rPr lang="ru-RU" sz="1600" dirty="0" smtClean="0">
                <a:latin typeface="Comic Sans MS" pitchFamily="66" charset="0"/>
              </a:rPr>
              <a:t>4. Составление черновика текста</a:t>
            </a:r>
          </a:p>
          <a:p>
            <a:r>
              <a:rPr lang="ru-RU" sz="1600" dirty="0" smtClean="0">
                <a:latin typeface="Comic Sans MS" pitchFamily="66" charset="0"/>
              </a:rPr>
              <a:t>5. Его редакция и продвижение рукописи через издательства.</a:t>
            </a:r>
          </a:p>
          <a:p>
            <a:r>
              <a:rPr lang="ru-RU" sz="1600" dirty="0" smtClean="0">
                <a:latin typeface="Comic Sans MS" pitchFamily="66" charset="0"/>
              </a:rPr>
              <a:t>6. Публикация романа.</a:t>
            </a:r>
            <a:endParaRPr lang="ru-RU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Логика принятия решений - это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Comic Sans MS" pitchFamily="66" charset="0"/>
              </a:rPr>
              <a:t>раздел практической логики, изучающий различные факторы, способствующие и препятствующие процессу принятия индивидом осознанного решения в конкретной жизненной ситуации.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Comic Sans MS" pitchFamily="66" charset="0"/>
              </a:rPr>
              <a:t>Методы мышления в процессе принятия решения:</a:t>
            </a:r>
            <a:endParaRPr lang="ru-RU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Comic Sans MS" pitchFamily="66" charset="0"/>
              </a:rPr>
              <a:t>1) </a:t>
            </a:r>
            <a:r>
              <a:rPr lang="ru-RU" sz="2400" b="1" dirty="0" smtClean="0">
                <a:latin typeface="Comic Sans MS" pitchFamily="66" charset="0"/>
              </a:rPr>
              <a:t>анализ </a:t>
            </a:r>
            <a:r>
              <a:rPr lang="ru-RU" sz="2400" dirty="0" smtClean="0">
                <a:latin typeface="Comic Sans MS" pitchFamily="66" charset="0"/>
              </a:rPr>
              <a:t>– метод познания, заключающийся в мысленном разделении предмета исследования на составные части и изучение отношений между ними;</a:t>
            </a:r>
          </a:p>
          <a:p>
            <a:r>
              <a:rPr lang="ru-RU" sz="2400" dirty="0" smtClean="0">
                <a:latin typeface="Comic Sans MS" pitchFamily="66" charset="0"/>
              </a:rPr>
              <a:t>2) </a:t>
            </a:r>
            <a:r>
              <a:rPr lang="ru-RU" sz="2400" b="1" dirty="0" smtClean="0">
                <a:latin typeface="Comic Sans MS" pitchFamily="66" charset="0"/>
              </a:rPr>
              <a:t>синтез</a:t>
            </a:r>
            <a:r>
              <a:rPr lang="ru-RU" sz="2400" dirty="0" smtClean="0">
                <a:latin typeface="Comic Sans MS" pitchFamily="66" charset="0"/>
              </a:rPr>
              <a:t> – метод познания, заключающийся в мысленном объединении частей целого;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 smtClean="0">
                <a:solidFill>
                  <a:schemeClr val="tx1"/>
                </a:solidFill>
                <a:latin typeface="Comic Sans MS" pitchFamily="66" charset="0"/>
              </a:rPr>
              <a:t>Системный подход к принятию решений: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1) </a:t>
            </a: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</a:rPr>
              <a:t>структурный</a:t>
            </a:r>
            <a:r>
              <a:rPr lang="ru-RU" dirty="0" smtClean="0">
                <a:latin typeface="Comic Sans MS" pitchFamily="66" charset="0"/>
              </a:rPr>
              <a:t> – используется при изучении стабильных объектов;</a:t>
            </a:r>
          </a:p>
          <a:p>
            <a:r>
              <a:rPr lang="ru-RU" dirty="0" smtClean="0">
                <a:latin typeface="Comic Sans MS" pitchFamily="66" charset="0"/>
              </a:rPr>
              <a:t>2) д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инамический</a:t>
            </a:r>
            <a:r>
              <a:rPr lang="ru-RU" dirty="0" smtClean="0">
                <a:latin typeface="Comic Sans MS" pitchFamily="66" charset="0"/>
              </a:rPr>
              <a:t> – применяется при изучении функционирующих объектов;</a:t>
            </a:r>
          </a:p>
          <a:p>
            <a:r>
              <a:rPr lang="ru-RU" dirty="0" smtClean="0">
                <a:latin typeface="Comic Sans MS" pitchFamily="66" charset="0"/>
              </a:rPr>
              <a:t>3)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генетический </a:t>
            </a:r>
            <a:r>
              <a:rPr lang="ru-RU" dirty="0" smtClean="0">
                <a:latin typeface="Comic Sans MS" pitchFamily="66" charset="0"/>
              </a:rPr>
              <a:t>– используется при изучении развивающихся объектов;</a:t>
            </a:r>
          </a:p>
          <a:p>
            <a:r>
              <a:rPr lang="ru-RU" dirty="0" smtClean="0">
                <a:latin typeface="Comic Sans MS" pitchFamily="66" charset="0"/>
              </a:rPr>
              <a:t>4)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социальный</a:t>
            </a:r>
            <a:r>
              <a:rPr lang="ru-RU" dirty="0" smtClean="0">
                <a:latin typeface="Comic Sans MS" pitchFamily="66" charset="0"/>
              </a:rPr>
              <a:t> – используется при изучении общества.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56791"/>
          <a:ext cx="735516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580"/>
                <a:gridCol w="3677580"/>
              </a:tblGrid>
              <a:tr h="50593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Виды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решений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Определение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24751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Прогрессивные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Обеспечивают</a:t>
                      </a:r>
                      <a:r>
                        <a:rPr lang="ru-RU" baseline="0" dirty="0" smtClean="0">
                          <a:latin typeface="Comic Sans MS" pitchFamily="66" charset="0"/>
                        </a:rPr>
                        <a:t> оптимальное функционирование и развитие объекта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24751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Нейтральные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Не</a:t>
                      </a:r>
                      <a:r>
                        <a:rPr lang="ru-RU" baseline="0" dirty="0" smtClean="0">
                          <a:latin typeface="Comic Sans MS" pitchFamily="66" charset="0"/>
                        </a:rPr>
                        <a:t> обеспечивают, но и не препятствуют развитию объекта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24751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Непрогрессивные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itchFamily="66" charset="0"/>
                        </a:rPr>
                        <a:t>Создают</a:t>
                      </a:r>
                      <a:r>
                        <a:rPr lang="ru-RU" baseline="0" dirty="0" smtClean="0">
                          <a:latin typeface="Comic Sans MS" pitchFamily="66" charset="0"/>
                        </a:rPr>
                        <a:t> негативные последствия для развития объекта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Логическая форма выработки управленческого решения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Этапы процесса принятия решения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100" dirty="0" smtClean="0">
                <a:latin typeface="Comic Sans MS" pitchFamily="66" charset="0"/>
              </a:rPr>
              <a:t>Оценка текущей ситуации.</a:t>
            </a:r>
          </a:p>
          <a:p>
            <a:r>
              <a:rPr lang="ru-RU" sz="2100" dirty="0" smtClean="0">
                <a:latin typeface="Comic Sans MS" pitchFamily="66" charset="0"/>
              </a:rPr>
              <a:t>Определение планируемого результата.</a:t>
            </a:r>
          </a:p>
          <a:p>
            <a:r>
              <a:rPr lang="ru-RU" sz="2100" dirty="0" smtClean="0">
                <a:latin typeface="Comic Sans MS" pitchFamily="66" charset="0"/>
              </a:rPr>
              <a:t>Планирование действий, необходимых для достижения цели.</a:t>
            </a:r>
          </a:p>
          <a:p>
            <a:r>
              <a:rPr lang="ru-RU" sz="2100" dirty="0" smtClean="0">
                <a:latin typeface="Comic Sans MS" pitchFamily="66" charset="0"/>
              </a:rPr>
              <a:t>Анализ других предполагаемых результатов этих действий.</a:t>
            </a:r>
          </a:p>
          <a:p>
            <a:r>
              <a:rPr lang="ru-RU" sz="2100" dirty="0" smtClean="0">
                <a:latin typeface="Comic Sans MS" pitchFamily="66" charset="0"/>
              </a:rPr>
              <a:t>Сравнение затрачиваемого и получаемого. </a:t>
            </a:r>
          </a:p>
          <a:p>
            <a:r>
              <a:rPr lang="ru-RU" sz="2100" dirty="0" smtClean="0">
                <a:latin typeface="Comic Sans MS" pitchFamily="66" charset="0"/>
              </a:rPr>
              <a:t>Оценка рисков.</a:t>
            </a:r>
          </a:p>
          <a:p>
            <a:r>
              <a:rPr lang="ru-RU" sz="2100" dirty="0" smtClean="0">
                <a:latin typeface="Comic Sans MS" pitchFamily="66" charset="0"/>
              </a:rPr>
              <a:t>Решение: выполнять эти действия или отказаться от них.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- это диалектико-логическая форма процесса познания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		 </a:t>
            </a:r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</a:rPr>
              <a:t>Этапы принятия </a:t>
            </a:r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</a:rPr>
              <a:t>решения:</a:t>
            </a:r>
            <a:endParaRPr lang="ru-RU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Нулевой этап  </a:t>
            </a:r>
            <a:r>
              <a:rPr lang="ru-RU" sz="2400" b="1" dirty="0" smtClean="0">
                <a:latin typeface="Comic Sans MS" pitchFamily="66" charset="0"/>
              </a:rPr>
              <a:t>- </a:t>
            </a:r>
            <a:r>
              <a:rPr lang="ru-RU" sz="2400" dirty="0" smtClean="0">
                <a:latin typeface="Comic Sans MS" pitchFamily="66" charset="0"/>
              </a:rPr>
              <a:t>подготовка к </a:t>
            </a:r>
            <a:r>
              <a:rPr lang="ru-RU" sz="2400" dirty="0" smtClean="0">
                <a:latin typeface="Comic Sans MS" pitchFamily="66" charset="0"/>
              </a:rPr>
              <a:t>принятию </a:t>
            </a:r>
            <a:r>
              <a:rPr lang="ru-RU" sz="2400" dirty="0" smtClean="0">
                <a:latin typeface="Comic Sans MS" pitchFamily="66" charset="0"/>
              </a:rPr>
              <a:t>решения, изучение объекта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Первый </a:t>
            </a:r>
            <a:r>
              <a:rPr lang="ru-RU" sz="2400" b="1" dirty="0" err="1" smtClean="0">
                <a:solidFill>
                  <a:srgbClr val="FF0000"/>
                </a:solidFill>
                <a:latin typeface="Comic Sans MS" pitchFamily="66" charset="0"/>
              </a:rPr>
              <a:t>этап</a:t>
            </a:r>
            <a:r>
              <a:rPr lang="ru-RU" sz="2400" dirty="0" err="1" smtClean="0">
                <a:latin typeface="Comic Sans MS" pitchFamily="66" charset="0"/>
              </a:rPr>
              <a:t>-целевое</a:t>
            </a:r>
            <a:r>
              <a:rPr lang="ru-RU" sz="2400" dirty="0" smtClean="0">
                <a:latin typeface="Comic Sans MS" pitchFamily="66" charset="0"/>
              </a:rPr>
              <a:t> изучение объекта, формулирование </a:t>
            </a:r>
            <a:r>
              <a:rPr lang="ru-RU" sz="2400" b="1" dirty="0" smtClean="0">
                <a:latin typeface="Comic Sans MS" pitchFamily="66" charset="0"/>
              </a:rPr>
              <a:t>ориентирующей цели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Второй этап </a:t>
            </a:r>
            <a:r>
              <a:rPr lang="ru-RU" sz="2400" dirty="0" smtClean="0">
                <a:latin typeface="Comic Sans MS" pitchFamily="66" charset="0"/>
              </a:rPr>
              <a:t>– формирование </a:t>
            </a:r>
            <a:r>
              <a:rPr lang="ru-RU" sz="2400" b="1" dirty="0" smtClean="0">
                <a:latin typeface="Comic Sans MS" pitchFamily="66" charset="0"/>
              </a:rPr>
              <a:t>проблемы перевода </a:t>
            </a:r>
            <a:r>
              <a:rPr lang="ru-RU" sz="2400" dirty="0" smtClean="0">
                <a:latin typeface="Comic Sans MS" pitchFamily="66" charset="0"/>
              </a:rPr>
              <a:t>объекта из сложившихся условий в другие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Третий этап </a:t>
            </a:r>
            <a:r>
              <a:rPr lang="ru-RU" sz="2400" dirty="0" smtClean="0">
                <a:latin typeface="Comic Sans MS" pitchFamily="66" charset="0"/>
              </a:rPr>
              <a:t>– создание и анализ проектов управленческих действий.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Четвертый этап </a:t>
            </a:r>
            <a:r>
              <a:rPr lang="ru-RU" sz="2400" dirty="0" smtClean="0">
                <a:latin typeface="Comic Sans MS" pitchFamily="66" charset="0"/>
              </a:rPr>
              <a:t>– создание проекта решения.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               </a:t>
            </a:r>
            <a:b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Comic Sans MS" pitchFamily="66" charset="0"/>
              </a:rPr>
              <a:t>Первый </a:t>
            </a:r>
            <a:r>
              <a:rPr lang="ru-RU" sz="2200" dirty="0" smtClean="0">
                <a:solidFill>
                  <a:schemeClr val="tx1"/>
                </a:solidFill>
                <a:latin typeface="Comic Sans MS" pitchFamily="66" charset="0"/>
              </a:rPr>
              <a:t>этап: </a:t>
            </a:r>
            <a:br>
              <a:rPr lang="ru-RU" sz="22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Comic Sans MS" pitchFamily="66" charset="0"/>
              </a:rPr>
              <a:t>целевое </a:t>
            </a:r>
            <a:r>
              <a:rPr lang="ru-RU" sz="2200" dirty="0" smtClean="0">
                <a:solidFill>
                  <a:schemeClr val="tx1"/>
                </a:solidFill>
                <a:latin typeface="Comic Sans MS" pitchFamily="66" charset="0"/>
              </a:rPr>
              <a:t>изучение объекта, формулирование </a:t>
            </a:r>
            <a:r>
              <a:rPr lang="ru-RU" sz="2200" b="1" dirty="0" smtClean="0">
                <a:solidFill>
                  <a:schemeClr val="tx1"/>
                </a:solidFill>
                <a:latin typeface="Comic Sans MS" pitchFamily="66" charset="0"/>
              </a:rPr>
              <a:t>ориентирующей </a:t>
            </a:r>
            <a:r>
              <a:rPr lang="ru-RU" sz="2200" b="1" dirty="0" smtClean="0">
                <a:solidFill>
                  <a:schemeClr val="tx1"/>
                </a:solidFill>
                <a:latin typeface="Comic Sans MS" pitchFamily="66" charset="0"/>
              </a:rPr>
              <a:t>цели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Содержание этапа: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Пример этапа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Ориентирующая цель </a:t>
            </a:r>
            <a:r>
              <a:rPr lang="ru-RU" dirty="0" smtClean="0">
                <a:latin typeface="Comic Sans MS" pitchFamily="66" charset="0"/>
              </a:rPr>
              <a:t>субъективное восприятие ситуации. </a:t>
            </a:r>
            <a:r>
              <a:rPr lang="ru-RU" dirty="0" smtClean="0">
                <a:latin typeface="Comic Sans MS" pitchFamily="66" charset="0"/>
              </a:rPr>
              <a:t>т</a:t>
            </a:r>
            <a:r>
              <a:rPr lang="ru-RU" dirty="0" smtClean="0">
                <a:latin typeface="Comic Sans MS" pitchFamily="66" charset="0"/>
              </a:rPr>
              <a:t>ребующее принятие решения для её изменения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Проблемная ситуация </a:t>
            </a:r>
            <a:r>
              <a:rPr lang="ru-RU" dirty="0" smtClean="0">
                <a:latin typeface="Comic Sans MS" pitchFamily="66" charset="0"/>
              </a:rPr>
              <a:t>– совокупность обстоятельств, которые необходимо преодолеть в результате принятия решения 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Начальное состояние </a:t>
            </a:r>
            <a:r>
              <a:rPr lang="ru-RU" dirty="0" smtClean="0">
                <a:latin typeface="Comic Sans MS" pitchFamily="66" charset="0"/>
              </a:rPr>
              <a:t>– </a:t>
            </a:r>
            <a:r>
              <a:rPr lang="ru-RU" dirty="0" err="1" smtClean="0">
                <a:latin typeface="Comic Sans MS" pitchFamily="66" charset="0"/>
              </a:rPr>
              <a:t>состояние</a:t>
            </a:r>
            <a:r>
              <a:rPr lang="ru-RU" dirty="0" smtClean="0">
                <a:latin typeface="Comic Sans MS" pitchFamily="66" charset="0"/>
              </a:rPr>
              <a:t> субъекта или объекта до начала принятия решения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Ориентирующая цель:  </a:t>
            </a:r>
            <a:r>
              <a:rPr lang="ru-RU" dirty="0" smtClean="0">
                <a:latin typeface="Comic Sans MS" pitchFamily="66" charset="0"/>
              </a:rPr>
              <a:t>начинающий писатель решает выпустить свой первый роман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Проблемная ситуация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высокая конкуренция на издательском рынке, </a:t>
            </a:r>
            <a:r>
              <a:rPr lang="ru-RU" dirty="0" smtClean="0">
                <a:latin typeface="Comic Sans MS" pitchFamily="66" charset="0"/>
              </a:rPr>
              <a:t>автор никому не известен.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Comic Sans MS" pitchFamily="66" charset="0"/>
              </a:rPr>
              <a:t>Начальное состояние: </a:t>
            </a:r>
            <a:r>
              <a:rPr lang="ru-RU" dirty="0" smtClean="0">
                <a:latin typeface="Comic Sans MS" pitchFamily="66" charset="0"/>
              </a:rPr>
              <a:t>есть замысел книги, собран материал, у автора есть творческие амбиции.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     </a:t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Второй этап:</a:t>
            </a:r>
            <a:b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формирование проблемы перевода объекта из сложившихся условий в другие</a:t>
            </a:r>
            <a:b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Содержание этапа: </a:t>
            </a:r>
            <a:endParaRPr lang="ru-RU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Пример этапа: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Конкретная цель </a:t>
            </a:r>
            <a:r>
              <a:rPr lang="ru-RU" dirty="0" smtClean="0">
                <a:latin typeface="Comic Sans MS" pitchFamily="66" charset="0"/>
              </a:rPr>
              <a:t>– это та цель, которая определяет алгоритм принятия решения.</a:t>
            </a:r>
          </a:p>
          <a:p>
            <a:pPr>
              <a:buNone/>
            </a:pP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Конечное состояние </a:t>
            </a:r>
            <a:r>
              <a:rPr lang="ru-RU" dirty="0" smtClean="0">
                <a:latin typeface="Comic Sans MS" pitchFamily="66" charset="0"/>
              </a:rPr>
              <a:t>– то состояние, в которое после принятия решения должны перейти объект или субъект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Проблема перевода: - -</a:t>
            </a:r>
            <a:r>
              <a:rPr lang="ru-RU" dirty="0" smtClean="0">
                <a:latin typeface="Comic Sans MS" pitchFamily="66" charset="0"/>
              </a:rPr>
              <a:t>неблагоприятные факторы, мешающие переходу конкретной цели в конечное состояние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Конкретная цель: </a:t>
            </a:r>
            <a:r>
              <a:rPr lang="ru-RU" dirty="0" smtClean="0">
                <a:latin typeface="Comic Sans MS" pitchFamily="66" charset="0"/>
              </a:rPr>
              <a:t>дебютировать в литературе книгой, которая станет бестселлером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Конечное состояние</a:t>
            </a:r>
            <a:r>
              <a:rPr lang="ru-RU" dirty="0" smtClean="0">
                <a:latin typeface="Comic Sans MS" pitchFamily="66" charset="0"/>
              </a:rPr>
              <a:t>: книга становится бестселлером, автор становится популярным и заключает с издательством выгодный контракт на публикацию второго романа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Проблема перевода</a:t>
            </a:r>
            <a:r>
              <a:rPr lang="ru-RU" dirty="0" smtClean="0">
                <a:latin typeface="Comic Sans MS" pitchFamily="66" charset="0"/>
              </a:rPr>
              <a:t>: начинающий автор многое вынужден делать сам(корректировка текста, обход издательств, маркетинг</a:t>
            </a:r>
          </a:p>
          <a:p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1130</TotalTime>
  <Words>565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Лекция №3:Логика принятия решений</vt:lpstr>
      <vt:lpstr> Логика принятия решений - это</vt:lpstr>
      <vt:lpstr>Методы мышления в процессе принятия решения:</vt:lpstr>
      <vt:lpstr> Системный подход к принятию решений:</vt:lpstr>
      <vt:lpstr>    </vt:lpstr>
      <vt:lpstr>Слайд 6</vt:lpstr>
      <vt:lpstr>   Этапы принятия решения:</vt:lpstr>
      <vt:lpstr>                      Первый этап:  целевое изучение объекта, формулирование ориентирующей цели</vt:lpstr>
      <vt:lpstr>                  Второй этап:  формирование проблемы перевода объекта из сложившихся условий в другие </vt:lpstr>
      <vt:lpstr>  Третий этап: создание и анализ проектов управленческих действий </vt:lpstr>
      <vt:lpstr>Четвёртый этап: проект 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Кафедра философии</cp:lastModifiedBy>
  <cp:revision>116</cp:revision>
  <dcterms:created xsi:type="dcterms:W3CDTF">2016-10-26T13:27:37Z</dcterms:created>
  <dcterms:modified xsi:type="dcterms:W3CDTF">2022-02-11T06:25:55Z</dcterms:modified>
</cp:coreProperties>
</file>